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14" r:id="rId4"/>
    <p:sldId id="315" r:id="rId5"/>
    <p:sldId id="318" r:id="rId6"/>
    <p:sldId id="316" r:id="rId7"/>
    <p:sldId id="317" r:id="rId8"/>
    <p:sldId id="319" r:id="rId9"/>
    <p:sldId id="426" r:id="rId10"/>
    <p:sldId id="429" r:id="rId11"/>
    <p:sldId id="458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2" r:id="rId23"/>
    <p:sldId id="451" r:id="rId24"/>
    <p:sldId id="454" r:id="rId25"/>
    <p:sldId id="455" r:id="rId26"/>
    <p:sldId id="453" r:id="rId27"/>
    <p:sldId id="456" r:id="rId28"/>
    <p:sldId id="457" r:id="rId29"/>
    <p:sldId id="427" r:id="rId30"/>
    <p:sldId id="431" r:id="rId31"/>
    <p:sldId id="432" r:id="rId32"/>
    <p:sldId id="433" r:id="rId33"/>
    <p:sldId id="435" r:id="rId34"/>
    <p:sldId id="434" r:id="rId35"/>
    <p:sldId id="325" r:id="rId36"/>
    <p:sldId id="326" r:id="rId37"/>
    <p:sldId id="327" r:id="rId38"/>
    <p:sldId id="328" r:id="rId39"/>
    <p:sldId id="32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29/10/2019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29/10/2019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29/10/2019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4B77D-2881-420A-BB8D-11B1F9544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Behavioral Patterns part -II</a:t>
            </a:r>
            <a:br>
              <a:rPr lang="en-US" sz="3600" dirty="0"/>
            </a:br>
            <a:endParaRPr lang="tr-TR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D9F5A-76FA-4A43-8A8F-AF54833C3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Emre Kaplan, Ph.D.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560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State pattern when:</a:t>
            </a:r>
          </a:p>
          <a:p>
            <a:pPr lvl="1"/>
            <a:r>
              <a:rPr lang="en-US" dirty="0"/>
              <a:t>An object's behavior depends on its state, and it must change its behavior at run-time depending on that state.</a:t>
            </a:r>
          </a:p>
          <a:p>
            <a:pPr lvl="1"/>
            <a:r>
              <a:rPr lang="en-US" dirty="0"/>
              <a:t>Operations have large, multi-part conditional statements that depend on the object's state. </a:t>
            </a:r>
          </a:p>
          <a:p>
            <a:pPr lvl="2"/>
            <a:r>
              <a:rPr lang="en-US" dirty="0"/>
              <a:t>This state is usually represented by one or more enumerated constants. </a:t>
            </a:r>
          </a:p>
          <a:p>
            <a:pPr lvl="1"/>
            <a:r>
              <a:rPr lang="en-US" dirty="0"/>
              <a:t>Often, several operations will contain this same conditional structure. </a:t>
            </a:r>
          </a:p>
          <a:p>
            <a:pPr lvl="1"/>
            <a:r>
              <a:rPr lang="en-US" dirty="0"/>
              <a:t>The State pattern puts each branch of the conditional in a separate class. </a:t>
            </a:r>
          </a:p>
        </p:txBody>
      </p:sp>
    </p:spTree>
    <p:extLst>
      <p:ext uri="{BB962C8B-B14F-4D97-AF65-F5344CB8AC3E}">
        <p14:creationId xmlns:p14="http://schemas.microsoft.com/office/powerpoint/2010/main" val="111862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2305050"/>
            <a:ext cx="5816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7-12 at 13.24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54" y="1655816"/>
            <a:ext cx="6627787" cy="502644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00A8DB-82D8-4C7E-8EBD-BFF5A7E0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88263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7-12 at 13.2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93900"/>
            <a:ext cx="8136554" cy="51734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1B0707D-F20B-4C18-83A2-E00FCEF8D12D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25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3" y="1814429"/>
            <a:ext cx="7810500" cy="3352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516668E-DFB0-4C32-8F49-054921C82B63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9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25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82" y="1370262"/>
            <a:ext cx="7196553" cy="54877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79EACD-759C-4807-8E60-EF0520F09A87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8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28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70" y="1184423"/>
            <a:ext cx="6169060" cy="56244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85846A-1E71-4530-9493-BDF9609892A4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3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28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39" y="658826"/>
            <a:ext cx="5272413" cy="61991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25470C0-CA17-4CF4-8695-6D2985CCFAFD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2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29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21" y="685800"/>
            <a:ext cx="7075449" cy="61722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3F032BF-B239-4901-951A-F70BABFE83D1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30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31710"/>
            <a:ext cx="7247201" cy="54833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A562CF6-DA0D-44CB-A299-BD090DF23AE4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9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CCD6-4890-485C-A3C4-98C751EB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407CA-770C-415B-9F54-A1237E84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759868"/>
          </a:xfrm>
        </p:spPr>
        <p:txBody>
          <a:bodyPr>
            <a:normAutofit/>
          </a:bodyPr>
          <a:lstStyle/>
          <a:p>
            <a:r>
              <a:rPr lang="en-US" dirty="0"/>
              <a:t>Behavioral patterns are concerned with algorithms and the assignment of responsibilities between objects.</a:t>
            </a:r>
          </a:p>
          <a:p>
            <a:r>
              <a:rPr lang="en-US" dirty="0"/>
              <a:t>Behavioral patterns describe not just patterns of objects or classes but also the patterns of communication between them. </a:t>
            </a:r>
          </a:p>
          <a:p>
            <a:r>
              <a:rPr lang="en-US" dirty="0"/>
              <a:t>These patterns characterize complex control flow that's difficult to follow at run-time. They shift your focus away from flow of control to let you concentrate just on the way objects are interconnected. </a:t>
            </a:r>
          </a:p>
          <a:p>
            <a:r>
              <a:rPr lang="en-US" dirty="0"/>
              <a:t>Behavioral object patterns use object composition rather than inheritance.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9BEC8-6CE6-4366-AC96-051E2C8927EC}"/>
              </a:ext>
            </a:extLst>
          </p:cNvPr>
          <p:cNvSpPr/>
          <p:nvPr/>
        </p:nvSpPr>
        <p:spPr>
          <a:xfrm>
            <a:off x="1371600" y="6399547"/>
            <a:ext cx="9541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tr-TR" sz="900" dirty="0" err="1"/>
              <a:t>Erich</a:t>
            </a:r>
            <a:r>
              <a:rPr lang="tr-TR" sz="900" dirty="0"/>
              <a:t> Gamma, Richard </a:t>
            </a:r>
            <a:r>
              <a:rPr lang="tr-TR" sz="900" dirty="0" err="1"/>
              <a:t>Helm</a:t>
            </a:r>
            <a:r>
              <a:rPr lang="tr-TR" sz="900" dirty="0"/>
              <a:t>, </a:t>
            </a:r>
            <a:r>
              <a:rPr lang="tr-TR" sz="900" dirty="0" err="1"/>
              <a:t>Ralph</a:t>
            </a:r>
            <a:r>
              <a:rPr lang="tr-TR" sz="900" dirty="0"/>
              <a:t> Johnson, </a:t>
            </a:r>
            <a:r>
              <a:rPr lang="tr-TR" sz="900" dirty="0" err="1"/>
              <a:t>and</a:t>
            </a:r>
            <a:r>
              <a:rPr lang="tr-TR" sz="900" dirty="0"/>
              <a:t> John </a:t>
            </a:r>
            <a:r>
              <a:rPr lang="tr-TR" sz="900" dirty="0" err="1"/>
              <a:t>Vlissides</a:t>
            </a:r>
            <a:r>
              <a:rPr lang="tr-TR" sz="900" dirty="0"/>
              <a:t>. 1995. Design </a:t>
            </a:r>
            <a:r>
              <a:rPr lang="tr-TR" sz="900" dirty="0" err="1"/>
              <a:t>Patterns</a:t>
            </a:r>
            <a:r>
              <a:rPr lang="tr-TR" sz="900" dirty="0"/>
              <a:t>: </a:t>
            </a:r>
            <a:r>
              <a:rPr lang="tr-TR" sz="900" dirty="0" err="1"/>
              <a:t>Elements</a:t>
            </a:r>
            <a:r>
              <a:rPr lang="tr-TR" sz="900" dirty="0"/>
              <a:t> of </a:t>
            </a:r>
            <a:r>
              <a:rPr lang="tr-TR" sz="900" dirty="0" err="1"/>
              <a:t>Reusable</a:t>
            </a:r>
            <a:r>
              <a:rPr lang="tr-TR" sz="900" dirty="0"/>
              <a:t> Object-</a:t>
            </a:r>
            <a:r>
              <a:rPr lang="tr-TR" sz="900" dirty="0" err="1"/>
              <a:t>Oriented</a:t>
            </a:r>
            <a:r>
              <a:rPr lang="tr-TR" sz="900" dirty="0"/>
              <a:t> Software. </a:t>
            </a:r>
            <a:r>
              <a:rPr lang="tr-TR" sz="900" dirty="0" err="1"/>
              <a:t>Addison-Wesley</a:t>
            </a:r>
            <a:r>
              <a:rPr lang="tr-TR" sz="900" dirty="0"/>
              <a:t> </a:t>
            </a:r>
            <a:r>
              <a:rPr lang="tr-TR" sz="900" dirty="0" err="1"/>
              <a:t>Longman</a:t>
            </a:r>
            <a:r>
              <a:rPr lang="tr-TR" sz="900" dirty="0"/>
              <a:t> Publishing </a:t>
            </a:r>
            <a:r>
              <a:rPr lang="tr-TR" sz="900" dirty="0" err="1"/>
              <a:t>Co</a:t>
            </a:r>
            <a:r>
              <a:rPr lang="tr-TR" sz="900" dirty="0"/>
              <a:t>., </a:t>
            </a:r>
            <a:r>
              <a:rPr lang="tr-TR" sz="900" dirty="0" err="1"/>
              <a:t>Inc</a:t>
            </a:r>
            <a:r>
              <a:rPr lang="tr-TR" sz="900" dirty="0"/>
              <a:t>., Boston, MA, USA.</a:t>
            </a:r>
          </a:p>
        </p:txBody>
      </p:sp>
    </p:spTree>
    <p:extLst>
      <p:ext uri="{BB962C8B-B14F-4D97-AF65-F5344CB8AC3E}">
        <p14:creationId xmlns:p14="http://schemas.microsoft.com/office/powerpoint/2010/main" val="248614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30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45027"/>
            <a:ext cx="7874000" cy="4826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ABA7A0B-6832-4D50-8A07-38721024504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28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DA77EC-BE7D-4708-B76E-F182F4F393E4}"/>
              </a:ext>
            </a:extLst>
          </p:cNvPr>
          <p:cNvGrpSpPr/>
          <p:nvPr/>
        </p:nvGrpSpPr>
        <p:grpSpPr>
          <a:xfrm>
            <a:off x="1371600" y="1874076"/>
            <a:ext cx="6870700" cy="3352800"/>
            <a:chOff x="2607875" y="1579504"/>
            <a:chExt cx="6870700" cy="3352800"/>
          </a:xfrm>
        </p:grpSpPr>
        <p:pic>
          <p:nvPicPr>
            <p:cNvPr id="4" name="Picture 3" descr="Screen Shot 2016-07-12 at 13.32.06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875" y="1579504"/>
              <a:ext cx="6870700" cy="33528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607875" y="1730608"/>
              <a:ext cx="1084543" cy="1336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C915489-17F5-4018-803A-19590AC9851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33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54" y="605149"/>
            <a:ext cx="7066890" cy="61239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3566F4-97A1-41E5-81A9-291E56F493D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91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33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28" y="1038122"/>
            <a:ext cx="8212297" cy="57129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CE2BFBB-498E-4DD8-A350-A860ABEE5CC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46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3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44" y="1159876"/>
            <a:ext cx="6849068" cy="56981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F6B1C0-E358-42C0-8AEB-D701B953011C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656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34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64" y="1093496"/>
            <a:ext cx="6899936" cy="57645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B611EFC-CE71-41AF-A6B1-E0C03BE5BD6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68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33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504" y="685800"/>
            <a:ext cx="6059978" cy="61722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FEC378-42E6-4376-AAF5-40B193AE835C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12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35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4642"/>
            <a:ext cx="5014044" cy="472062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893190B-61B0-4889-BF0B-E147D322D91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77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35.1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169" y="685800"/>
            <a:ext cx="5127785" cy="61722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584788B-44EC-4ED0-86E6-31ADB29D690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53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Connection</a:t>
            </a:r>
          </a:p>
          <a:p>
            <a:pPr lvl="1"/>
            <a:r>
              <a:rPr lang="en-US" dirty="0"/>
              <a:t>Established, Listening, Closed</a:t>
            </a:r>
          </a:p>
          <a:p>
            <a:pPr lvl="1"/>
            <a:r>
              <a:rPr lang="en-US" dirty="0"/>
              <a:t>Different reaction to requests based on state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3461402"/>
            <a:ext cx="65913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2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CCD6-4890-485C-A3C4-98C751EB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407CA-770C-415B-9F54-A1237E84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1249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Behavioral Patterns</a:t>
            </a:r>
          </a:p>
          <a:p>
            <a:pPr lvl="1"/>
            <a:r>
              <a:rPr lang="en-US" dirty="0"/>
              <a:t>Template Method</a:t>
            </a:r>
          </a:p>
          <a:p>
            <a:pPr lvl="1"/>
            <a:r>
              <a:rPr lang="en-US" dirty="0"/>
              <a:t>Observer</a:t>
            </a:r>
          </a:p>
          <a:p>
            <a:pPr lvl="1"/>
            <a:r>
              <a:rPr lang="en-US" dirty="0"/>
              <a:t>Null Object</a:t>
            </a:r>
          </a:p>
          <a:p>
            <a:pPr lvl="1"/>
            <a:r>
              <a:rPr lang="en-US" b="1" dirty="0"/>
              <a:t>Iterator</a:t>
            </a:r>
          </a:p>
          <a:p>
            <a:pPr lvl="1"/>
            <a:r>
              <a:rPr lang="en-US" b="1" dirty="0"/>
              <a:t>State</a:t>
            </a:r>
          </a:p>
          <a:p>
            <a:pPr lvl="1"/>
            <a:r>
              <a:rPr lang="en-US" b="1" dirty="0"/>
              <a:t>Mediator</a:t>
            </a:r>
          </a:p>
          <a:p>
            <a:pPr lvl="1"/>
            <a:r>
              <a:rPr lang="en-US" dirty="0"/>
              <a:t>Strategy</a:t>
            </a:r>
          </a:p>
          <a:p>
            <a:pPr lvl="1"/>
            <a:r>
              <a:rPr lang="en-US" dirty="0"/>
              <a:t>Command</a:t>
            </a:r>
          </a:p>
          <a:p>
            <a:pPr lvl="1"/>
            <a:r>
              <a:rPr lang="en-US" dirty="0"/>
              <a:t>Visitor</a:t>
            </a:r>
          </a:p>
          <a:p>
            <a:pPr lvl="1"/>
            <a:r>
              <a:rPr lang="en-US" dirty="0"/>
              <a:t>Chain of Responsibility</a:t>
            </a:r>
          </a:p>
          <a:p>
            <a:pPr lvl="1"/>
            <a:r>
              <a:rPr lang="en-US" dirty="0"/>
              <a:t>Memento</a:t>
            </a:r>
          </a:p>
          <a:p>
            <a:pPr lvl="1"/>
            <a:r>
              <a:rPr lang="en-US" dirty="0"/>
              <a:t>Dependency Injection</a:t>
            </a:r>
          </a:p>
        </p:txBody>
      </p:sp>
    </p:spTree>
    <p:extLst>
      <p:ext uri="{BB962C8B-B14F-4D97-AF65-F5344CB8AC3E}">
        <p14:creationId xmlns:p14="http://schemas.microsoft.com/office/powerpoint/2010/main" val="2448311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 delegates state-specific requests to the current </a:t>
            </a:r>
            <a:r>
              <a:rPr lang="en-US" dirty="0" err="1"/>
              <a:t>ConcreteState</a:t>
            </a:r>
            <a:r>
              <a:rPr lang="en-US" dirty="0"/>
              <a:t> object.</a:t>
            </a:r>
          </a:p>
          <a:p>
            <a:r>
              <a:rPr lang="en-US" dirty="0"/>
              <a:t>Context may pass itself as an argument to the State object handling the request.</a:t>
            </a:r>
          </a:p>
          <a:p>
            <a:r>
              <a:rPr lang="en-US" dirty="0"/>
              <a:t>Context is the primary interface for clients. Clients can configure a context with State objects. </a:t>
            </a:r>
          </a:p>
          <a:p>
            <a:r>
              <a:rPr lang="en-US" dirty="0"/>
              <a:t>Either Context or the </a:t>
            </a:r>
            <a:r>
              <a:rPr lang="en-US" dirty="0" err="1"/>
              <a:t>ConcreteState</a:t>
            </a:r>
            <a:r>
              <a:rPr lang="en-US" dirty="0"/>
              <a:t> subclasses can decide which state succeeds another and under what circumstances.</a:t>
            </a:r>
          </a:p>
        </p:txBody>
      </p:sp>
    </p:spTree>
    <p:extLst>
      <p:ext uri="{BB962C8B-B14F-4D97-AF65-F5344CB8AC3E}">
        <p14:creationId xmlns:p14="http://schemas.microsoft.com/office/powerpoint/2010/main" val="1840141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State pattern puts all behavior associated with a particular state into one object. </a:t>
            </a:r>
          </a:p>
          <a:p>
            <a:pPr lvl="1"/>
            <a:r>
              <a:rPr lang="en-US" dirty="0"/>
              <a:t>Because all state-specific code lives in a State subclass, new states and transitions can be added easily by defining new subclasses.</a:t>
            </a:r>
          </a:p>
          <a:p>
            <a:r>
              <a:rPr lang="en-US" dirty="0"/>
              <a:t>If-statements: Centralized in a single class. However, requires changing multiple locations when a new state is added.</a:t>
            </a:r>
          </a:p>
          <a:p>
            <a:pPr lvl="1"/>
            <a:r>
              <a:rPr lang="en-US" dirty="0"/>
              <a:t>Might be preferred if few, stable states. </a:t>
            </a:r>
          </a:p>
        </p:txBody>
      </p:sp>
    </p:spTree>
    <p:extLst>
      <p:ext uri="{BB962C8B-B14F-4D97-AF65-F5344CB8AC3E}">
        <p14:creationId xmlns:p14="http://schemas.microsoft.com/office/powerpoint/2010/main" val="88328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makes state transitions explicit. </a:t>
            </a:r>
          </a:p>
          <a:p>
            <a:pPr lvl="1"/>
            <a:r>
              <a:rPr lang="en-US" dirty="0"/>
              <a:t>When an object defines its current state solely in terms of internal data values, its state transitions only show up as assignments to some variables. </a:t>
            </a:r>
          </a:p>
          <a:p>
            <a:r>
              <a:rPr lang="en-US" dirty="0"/>
              <a:t>State objects can be shared. </a:t>
            </a:r>
          </a:p>
          <a:p>
            <a:pPr lvl="1"/>
            <a:r>
              <a:rPr lang="en-US" dirty="0"/>
              <a:t>If they have no instance variables</a:t>
            </a:r>
          </a:p>
        </p:txBody>
      </p:sp>
    </p:spTree>
    <p:extLst>
      <p:ext uri="{BB962C8B-B14F-4D97-AF65-F5344CB8AC3E}">
        <p14:creationId xmlns:p14="http://schemas.microsoft.com/office/powerpoint/2010/main" val="2075292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and destroying state objects</a:t>
            </a:r>
          </a:p>
          <a:p>
            <a:pPr lvl="1"/>
            <a:r>
              <a:rPr lang="en-US" dirty="0"/>
              <a:t>Create on demand, destroy immediately</a:t>
            </a:r>
          </a:p>
          <a:p>
            <a:pPr lvl="1"/>
            <a:r>
              <a:rPr lang="en-US" dirty="0"/>
              <a:t>Create initially, never destroy.</a:t>
            </a:r>
          </a:p>
          <a:p>
            <a:r>
              <a:rPr lang="en-US" dirty="0"/>
              <a:t>State Objects are usually </a:t>
            </a:r>
            <a:r>
              <a:rPr lang="en-US" b="1" dirty="0"/>
              <a:t>Singletons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87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defines the state transitions?</a:t>
            </a:r>
          </a:p>
          <a:p>
            <a:pPr lvl="1"/>
            <a:r>
              <a:rPr lang="en-US" dirty="0"/>
              <a:t>Context: Less flexible. Has to know all concrete states. Centralized control.</a:t>
            </a:r>
          </a:p>
          <a:p>
            <a:pPr lvl="1"/>
            <a:r>
              <a:rPr lang="en-US" dirty="0"/>
              <a:t>State classes: Increases inter-class dependencies. </a:t>
            </a:r>
          </a:p>
          <a:p>
            <a:r>
              <a:rPr lang="en-US" dirty="0"/>
              <a:t>Using table to map data/input to a state</a:t>
            </a:r>
          </a:p>
          <a:p>
            <a:pPr lvl="1"/>
            <a:r>
              <a:rPr lang="en-US" dirty="0"/>
              <a:t>Separate state transition, action mechanism from the actual data</a:t>
            </a:r>
          </a:p>
          <a:p>
            <a:pPr lvl="1"/>
            <a:r>
              <a:rPr lang="en-US" dirty="0"/>
              <a:t>Table lookup may be inefficient</a:t>
            </a:r>
          </a:p>
          <a:p>
            <a:pPr lvl="1"/>
            <a:r>
              <a:rPr lang="en-US" dirty="0"/>
              <a:t>Transitions are less explicit, harder to understand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55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57E3-9202-4B25-8620-C7B1764B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6D93-BF3E-4DE2-A6D6-9EF54B63E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Mediator pattern is used to reduce communication complexity between multiple objects or classes. </a:t>
            </a:r>
          </a:p>
          <a:p>
            <a:pPr lvl="1"/>
            <a:r>
              <a:rPr lang="en-US" i="0" dirty="0"/>
              <a:t>Mediator handles all the communications between different classes.</a:t>
            </a:r>
            <a:endParaRPr lang="en-US" dirty="0"/>
          </a:p>
          <a:p>
            <a:r>
              <a:rPr lang="en-US" dirty="0"/>
              <a:t>Allows loose coupling by encapsulating the way distinct sets of objects interact and communicate with each other.  </a:t>
            </a:r>
          </a:p>
          <a:p>
            <a:r>
              <a:rPr lang="en-US" dirty="0"/>
              <a:t>Allows for the actions of each object set to vary independently of one another. </a:t>
            </a:r>
          </a:p>
          <a:p>
            <a:r>
              <a:rPr lang="en-US" dirty="0"/>
              <a:t>Define an object that encapsulates how a set of objects interact. </a:t>
            </a:r>
          </a:p>
          <a:p>
            <a:pPr lvl="1"/>
            <a:r>
              <a:rPr lang="en-US" dirty="0"/>
              <a:t>keeping objects from referring to each other explicitly!</a:t>
            </a:r>
          </a:p>
        </p:txBody>
      </p:sp>
    </p:spTree>
    <p:extLst>
      <p:ext uri="{BB962C8B-B14F-4D97-AF65-F5344CB8AC3E}">
        <p14:creationId xmlns:p14="http://schemas.microsoft.com/office/powerpoint/2010/main" val="2843097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57E3-9202-4B25-8620-C7B1764B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 Pattern Structure</a:t>
            </a:r>
            <a:endParaRPr lang="tr-TR" dirty="0"/>
          </a:p>
        </p:txBody>
      </p:sp>
      <p:pic>
        <p:nvPicPr>
          <p:cNvPr id="1030" name="Picture 6" descr="https://dzone.com/sites/all/files/mediator_pattern.png">
            <a:extLst>
              <a:ext uri="{FF2B5EF4-FFF2-40B4-BE49-F238E27FC236}">
                <a16:creationId xmlns:a16="http://schemas.microsoft.com/office/drawing/2014/main" id="{3F5ED175-FA6C-448B-930C-EB96B580CB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37" y="2321927"/>
            <a:ext cx="6118756" cy="32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36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1132-7DAD-4232-92F6-ECA6A20D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1358-58B3-49F3-869F-F0ACC5BA5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participants classes in this pattern are:</a:t>
            </a:r>
          </a:p>
          <a:p>
            <a:pPr lvl="1"/>
            <a:r>
              <a:rPr lang="en-US" b="1" dirty="0"/>
              <a:t>Mediator</a:t>
            </a:r>
            <a:r>
              <a:rPr lang="en-US" dirty="0"/>
              <a:t> - defines an interface for communicating with Colleague objects.</a:t>
            </a:r>
          </a:p>
          <a:p>
            <a:pPr lvl="1"/>
            <a:r>
              <a:rPr lang="en-US" b="1" dirty="0" err="1"/>
              <a:t>ConcreteMediator</a:t>
            </a:r>
            <a:r>
              <a:rPr lang="en-US" dirty="0"/>
              <a:t> - knows the colleague classes and keep a reference to the colleague objects.</a:t>
            </a:r>
          </a:p>
          <a:p>
            <a:pPr lvl="2"/>
            <a:r>
              <a:rPr lang="en-US" dirty="0"/>
              <a:t>implements the communication and transfer the messages between the colleague classes </a:t>
            </a:r>
          </a:p>
          <a:p>
            <a:pPr lvl="1"/>
            <a:r>
              <a:rPr lang="en-US" b="1" dirty="0"/>
              <a:t>Colleague classes</a:t>
            </a:r>
            <a:r>
              <a:rPr lang="en-US" dirty="0"/>
              <a:t> - keep a reference to its Mediator object</a:t>
            </a:r>
          </a:p>
          <a:p>
            <a:pPr lvl="2"/>
            <a:r>
              <a:rPr lang="en-US" dirty="0"/>
              <a:t>communicates with the Mediator whenever it would have otherwise communicated with another Colleague.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2810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1132-7DAD-4232-92F6-ECA6A20D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1358-58B3-49F3-869F-F0ACC5BA5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Mediator Pattern should be used when:</a:t>
            </a:r>
          </a:p>
          <a:p>
            <a:pPr lvl="1"/>
            <a:r>
              <a:rPr lang="en-US" dirty="0"/>
              <a:t>a set of objects communicate in well-defined but complex ways. The resulting interdependencies are unstructured and difficult to understand.</a:t>
            </a:r>
          </a:p>
          <a:p>
            <a:pPr lvl="1"/>
            <a:r>
              <a:rPr lang="en-US" dirty="0"/>
              <a:t>reusing an object is difficult because it refers to and communicates with many other objects.</a:t>
            </a:r>
          </a:p>
          <a:p>
            <a:pPr lvl="1"/>
            <a:r>
              <a:rPr lang="en-US" dirty="0"/>
              <a:t>a behavior that's distributed between several classes should be customizable without a lot of sub classing.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1000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9AD2-511A-4A07-9BD1-7832912B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03D87-DED3-4E1D-AD99-AD4BA2607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b="1" dirty="0"/>
              <a:t>Comprehension</a:t>
            </a:r>
            <a:r>
              <a:rPr lang="en-US" dirty="0"/>
              <a:t> - The mediator encapsulate the logic of mediation between the colleagues. Easier to understand the logic since it is kept in only one class.</a:t>
            </a:r>
          </a:p>
          <a:p>
            <a:pPr lvl="1"/>
            <a:r>
              <a:rPr lang="en-US" b="1" dirty="0"/>
              <a:t>Decoupled Colleagues</a:t>
            </a:r>
            <a:r>
              <a:rPr lang="en-US" dirty="0"/>
              <a:t> - The colleague classes are totally decoupled. Adding a new colleague class is very easy due to this decoupling level.</a:t>
            </a:r>
          </a:p>
          <a:p>
            <a:pPr lvl="1"/>
            <a:r>
              <a:rPr lang="en-US" b="1" dirty="0"/>
              <a:t>Simplified object protocols</a:t>
            </a:r>
            <a:r>
              <a:rPr lang="en-US" dirty="0"/>
              <a:t> - The colleague objects need to communicate only with the mediator objects. Reduces the required communication channels (protocols) from many to many to one to many and many to one.</a:t>
            </a:r>
          </a:p>
          <a:p>
            <a:pPr lvl="1"/>
            <a:r>
              <a:rPr lang="en-US" b="1" dirty="0"/>
              <a:t>Limits Sub classing</a:t>
            </a:r>
            <a:r>
              <a:rPr lang="en-US" dirty="0"/>
              <a:t> - Because the entire communication logic is encapsulated by the mediator class, when this logic need to be extended only the mediator class need to be extended.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b="1" dirty="0"/>
              <a:t>Complexity</a:t>
            </a:r>
            <a:r>
              <a:rPr lang="en-US" dirty="0"/>
              <a:t> - In practice the mediators tends to become more complex. A good practice is to take care to make the mediator classes responsible only for the communication </a:t>
            </a:r>
            <a:r>
              <a:rPr lang="en-US"/>
              <a:t>part.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788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B61B-DA1E-4B45-9D99-D50F158F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F6F3-9D01-4F22-81A0-E003DA62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Intent</a:t>
            </a:r>
          </a:p>
          <a:p>
            <a:pPr lvl="1"/>
            <a:r>
              <a:rPr lang="en-US" dirty="0"/>
              <a:t>The Iterator Pattern provides a way to access the elements of an aggregate object sequentially without exposing its underlying representation.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604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DE91-FE2A-4A84-8C91-5A1C8BEF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Pattern Structure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9F94D7-5E83-49F5-ABB2-84964D370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46158"/>
            <a:ext cx="7857698" cy="3581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2B11E6-89E7-4EB7-8A01-4899B84A8F81}"/>
              </a:ext>
            </a:extLst>
          </p:cNvPr>
          <p:cNvSpPr/>
          <p:nvPr/>
        </p:nvSpPr>
        <p:spPr>
          <a:xfrm>
            <a:off x="1371600" y="6399547"/>
            <a:ext cx="9541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tr-TR" sz="900" dirty="0" err="1"/>
              <a:t>Erich</a:t>
            </a:r>
            <a:r>
              <a:rPr lang="tr-TR" sz="900" dirty="0"/>
              <a:t> Gamma, Richard </a:t>
            </a:r>
            <a:r>
              <a:rPr lang="tr-TR" sz="900" dirty="0" err="1"/>
              <a:t>Helm</a:t>
            </a:r>
            <a:r>
              <a:rPr lang="tr-TR" sz="900" dirty="0"/>
              <a:t>, </a:t>
            </a:r>
            <a:r>
              <a:rPr lang="tr-TR" sz="900" dirty="0" err="1"/>
              <a:t>Ralph</a:t>
            </a:r>
            <a:r>
              <a:rPr lang="tr-TR" sz="900" dirty="0"/>
              <a:t> Johnson, </a:t>
            </a:r>
            <a:r>
              <a:rPr lang="tr-TR" sz="900" dirty="0" err="1"/>
              <a:t>and</a:t>
            </a:r>
            <a:r>
              <a:rPr lang="tr-TR" sz="900" dirty="0"/>
              <a:t> John </a:t>
            </a:r>
            <a:r>
              <a:rPr lang="tr-TR" sz="900" dirty="0" err="1"/>
              <a:t>Vlissides</a:t>
            </a:r>
            <a:r>
              <a:rPr lang="tr-TR" sz="900" dirty="0"/>
              <a:t>. 1995. Design </a:t>
            </a:r>
            <a:r>
              <a:rPr lang="tr-TR" sz="900" dirty="0" err="1"/>
              <a:t>Patterns</a:t>
            </a:r>
            <a:r>
              <a:rPr lang="tr-TR" sz="900" dirty="0"/>
              <a:t>: </a:t>
            </a:r>
            <a:r>
              <a:rPr lang="tr-TR" sz="900" dirty="0" err="1"/>
              <a:t>Elements</a:t>
            </a:r>
            <a:r>
              <a:rPr lang="tr-TR" sz="900" dirty="0"/>
              <a:t> of </a:t>
            </a:r>
            <a:r>
              <a:rPr lang="tr-TR" sz="900" dirty="0" err="1"/>
              <a:t>Reusable</a:t>
            </a:r>
            <a:r>
              <a:rPr lang="tr-TR" sz="900" dirty="0"/>
              <a:t> Object-</a:t>
            </a:r>
            <a:r>
              <a:rPr lang="tr-TR" sz="900" dirty="0" err="1"/>
              <a:t>Oriented</a:t>
            </a:r>
            <a:r>
              <a:rPr lang="tr-TR" sz="900" dirty="0"/>
              <a:t> Software. </a:t>
            </a:r>
            <a:r>
              <a:rPr lang="tr-TR" sz="900" dirty="0" err="1"/>
              <a:t>Addison-Wesley</a:t>
            </a:r>
            <a:r>
              <a:rPr lang="tr-TR" sz="900" dirty="0"/>
              <a:t> </a:t>
            </a:r>
            <a:r>
              <a:rPr lang="tr-TR" sz="900" dirty="0" err="1"/>
              <a:t>Longman</a:t>
            </a:r>
            <a:r>
              <a:rPr lang="tr-TR" sz="900" dirty="0"/>
              <a:t> Publishing </a:t>
            </a:r>
            <a:r>
              <a:rPr lang="tr-TR" sz="900" dirty="0" err="1"/>
              <a:t>Co</a:t>
            </a:r>
            <a:r>
              <a:rPr lang="tr-TR" sz="900" dirty="0"/>
              <a:t>., </a:t>
            </a:r>
            <a:r>
              <a:rPr lang="tr-TR" sz="900" dirty="0" err="1"/>
              <a:t>Inc</a:t>
            </a:r>
            <a:r>
              <a:rPr lang="tr-TR" sz="900" dirty="0"/>
              <a:t>., Boston, MA, USA.</a:t>
            </a:r>
          </a:p>
        </p:txBody>
      </p:sp>
    </p:spTree>
    <p:extLst>
      <p:ext uri="{BB962C8B-B14F-4D97-AF65-F5344CB8AC3E}">
        <p14:creationId xmlns:p14="http://schemas.microsoft.com/office/powerpoint/2010/main" val="206416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62C5-4C75-49C7-ACE3-D4FB0647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Pattern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F9A8C8-337D-41D7-959D-1D850E627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85186"/>
            <a:ext cx="6388768" cy="4438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DD6400-90F0-4061-A9D1-660A51D47E68}"/>
              </a:ext>
            </a:extLst>
          </p:cNvPr>
          <p:cNvSpPr/>
          <p:nvPr/>
        </p:nvSpPr>
        <p:spPr>
          <a:xfrm>
            <a:off x="1371600" y="6172200"/>
            <a:ext cx="85985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tr-TR" sz="900" dirty="0" err="1"/>
              <a:t>Freeman</a:t>
            </a:r>
            <a:r>
              <a:rPr lang="tr-TR" sz="900" dirty="0"/>
              <a:t>, E., </a:t>
            </a:r>
            <a:r>
              <a:rPr lang="tr-TR" sz="900" dirty="0" err="1"/>
              <a:t>Robson</a:t>
            </a:r>
            <a:r>
              <a:rPr lang="tr-TR" sz="900" dirty="0"/>
              <a:t>, E., Sierra, K., &amp; </a:t>
            </a:r>
            <a:r>
              <a:rPr lang="tr-TR" sz="900" dirty="0" err="1"/>
              <a:t>Bates</a:t>
            </a:r>
            <a:r>
              <a:rPr lang="tr-TR" sz="900" dirty="0"/>
              <a:t>, B. (2004). </a:t>
            </a:r>
            <a:r>
              <a:rPr lang="tr-TR" sz="900" dirty="0" err="1"/>
              <a:t>Head</a:t>
            </a:r>
            <a:r>
              <a:rPr lang="tr-TR" sz="900" dirty="0"/>
              <a:t> First </a:t>
            </a:r>
            <a:r>
              <a:rPr lang="tr-TR" sz="900" dirty="0" err="1"/>
              <a:t>design</a:t>
            </a:r>
            <a:r>
              <a:rPr lang="tr-TR" sz="900" dirty="0"/>
              <a:t> </a:t>
            </a:r>
            <a:r>
              <a:rPr lang="tr-TR" sz="900" dirty="0" err="1"/>
              <a:t>patterns</a:t>
            </a:r>
            <a:r>
              <a:rPr lang="tr-TR" sz="900" dirty="0"/>
              <a:t>. </a:t>
            </a:r>
            <a:r>
              <a:rPr lang="tr-TR" sz="900" dirty="0" err="1"/>
              <a:t>Sebastopol</a:t>
            </a:r>
            <a:r>
              <a:rPr lang="tr-TR" sz="900" dirty="0"/>
              <a:t>, CA: </a:t>
            </a:r>
            <a:r>
              <a:rPr lang="tr-TR" sz="900" dirty="0" err="1"/>
              <a:t>O'Reilly</a:t>
            </a:r>
            <a:r>
              <a:rPr lang="tr-T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83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62C5-4C75-49C7-ACE3-D4FB0647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Pattern Sample</a:t>
            </a:r>
            <a:endParaRPr lang="tr-T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D6400-90F0-4061-A9D1-660A51D47E68}"/>
              </a:ext>
            </a:extLst>
          </p:cNvPr>
          <p:cNvSpPr/>
          <p:nvPr/>
        </p:nvSpPr>
        <p:spPr>
          <a:xfrm>
            <a:off x="1371600" y="6172200"/>
            <a:ext cx="85985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tr-TR" sz="900" dirty="0" err="1"/>
              <a:t>Freeman</a:t>
            </a:r>
            <a:r>
              <a:rPr lang="tr-TR" sz="900" dirty="0"/>
              <a:t>, E., </a:t>
            </a:r>
            <a:r>
              <a:rPr lang="tr-TR" sz="900" dirty="0" err="1"/>
              <a:t>Robson</a:t>
            </a:r>
            <a:r>
              <a:rPr lang="tr-TR" sz="900" dirty="0"/>
              <a:t>, E., Sierra, K., &amp; </a:t>
            </a:r>
            <a:r>
              <a:rPr lang="tr-TR" sz="900" dirty="0" err="1"/>
              <a:t>Bates</a:t>
            </a:r>
            <a:r>
              <a:rPr lang="tr-TR" sz="900" dirty="0"/>
              <a:t>, B. (2004). </a:t>
            </a:r>
            <a:r>
              <a:rPr lang="tr-TR" sz="900" dirty="0" err="1"/>
              <a:t>Head</a:t>
            </a:r>
            <a:r>
              <a:rPr lang="tr-TR" sz="900" dirty="0"/>
              <a:t> First </a:t>
            </a:r>
            <a:r>
              <a:rPr lang="tr-TR" sz="900" dirty="0" err="1"/>
              <a:t>design</a:t>
            </a:r>
            <a:r>
              <a:rPr lang="tr-TR" sz="900" dirty="0"/>
              <a:t> </a:t>
            </a:r>
            <a:r>
              <a:rPr lang="tr-TR" sz="900" dirty="0" err="1"/>
              <a:t>patterns</a:t>
            </a:r>
            <a:r>
              <a:rPr lang="tr-TR" sz="900" dirty="0"/>
              <a:t>. </a:t>
            </a:r>
            <a:r>
              <a:rPr lang="tr-TR" sz="900" dirty="0" err="1"/>
              <a:t>Sebastopol</a:t>
            </a:r>
            <a:r>
              <a:rPr lang="tr-TR" sz="900" dirty="0"/>
              <a:t>, CA: </a:t>
            </a:r>
            <a:r>
              <a:rPr lang="tr-TR" sz="900" dirty="0" err="1"/>
              <a:t>O'Reilly</a:t>
            </a:r>
            <a:r>
              <a:rPr lang="tr-TR" sz="900" dirty="0"/>
              <a:t>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7B578D-3D59-444A-A07B-06410EE49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428" y="1638299"/>
            <a:ext cx="5472793" cy="439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0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ED97-9EAE-45C9-8CB8-C0C65A24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9F895-0E23-47BB-AB7B-62425A254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supports variations in the traversal of an aggregate. </a:t>
            </a:r>
          </a:p>
          <a:p>
            <a:pPr lvl="1"/>
            <a:r>
              <a:rPr lang="en-US" dirty="0"/>
              <a:t>Complex aggregates may be traversed in many ways. (i.e. in-order, pre-order; just replace the iterator with different one) </a:t>
            </a:r>
          </a:p>
          <a:p>
            <a:r>
              <a:rPr lang="en-US" dirty="0"/>
              <a:t>Iterators simplify </a:t>
            </a:r>
            <a:r>
              <a:rPr lang="en-US" i="1" dirty="0"/>
              <a:t>Aggregate</a:t>
            </a:r>
            <a:r>
              <a:rPr lang="en-US" dirty="0"/>
              <a:t> interface. </a:t>
            </a:r>
          </a:p>
          <a:p>
            <a:pPr lvl="1"/>
            <a:r>
              <a:rPr lang="en-US" dirty="0"/>
              <a:t>No need to implement traversal logic in the aggregate object.</a:t>
            </a:r>
          </a:p>
          <a:p>
            <a:r>
              <a:rPr lang="en-US" dirty="0"/>
              <a:t>More than one traversal can be pending on an aggregate. </a:t>
            </a:r>
          </a:p>
          <a:p>
            <a:pPr lvl="1"/>
            <a:r>
              <a:rPr lang="en-US" dirty="0"/>
              <a:t>An iterator keeps track of its own traversal state. </a:t>
            </a:r>
          </a:p>
          <a:p>
            <a:pPr lvl="1"/>
            <a:r>
              <a:rPr lang="en-US" dirty="0"/>
              <a:t>You can have more than one traversal in progress at once. </a:t>
            </a:r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25079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Intent:</a:t>
            </a:r>
          </a:p>
          <a:p>
            <a:pPr lvl="1"/>
            <a:r>
              <a:rPr lang="en-US" dirty="0"/>
              <a:t>Allow an object to alter its behavior when its internal state changes. </a:t>
            </a:r>
          </a:p>
          <a:p>
            <a:pPr lvl="1"/>
            <a:r>
              <a:rPr lang="en-US" dirty="0"/>
              <a:t>The object will appear to change its class.</a:t>
            </a:r>
          </a:p>
        </p:txBody>
      </p:sp>
    </p:spTree>
    <p:extLst>
      <p:ext uri="{BB962C8B-B14F-4D97-AF65-F5344CB8AC3E}">
        <p14:creationId xmlns:p14="http://schemas.microsoft.com/office/powerpoint/2010/main" val="11432287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335</TotalTime>
  <Words>829</Words>
  <Application>Microsoft Office PowerPoint</Application>
  <PresentationFormat>Widescreen</PresentationFormat>
  <Paragraphs>128</Paragraphs>
  <Slides>39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Franklin Gothic Book</vt:lpstr>
      <vt:lpstr>Crop</vt:lpstr>
      <vt:lpstr>Behavioral Patterns part -II </vt:lpstr>
      <vt:lpstr>Behavioral Patterns</vt:lpstr>
      <vt:lpstr>Behavioral Patterns</vt:lpstr>
      <vt:lpstr>Iterator Pattern</vt:lpstr>
      <vt:lpstr>Iterator Pattern Structure</vt:lpstr>
      <vt:lpstr>Iterator Pattern</vt:lpstr>
      <vt:lpstr>Iterator Pattern Sample</vt:lpstr>
      <vt:lpstr>Consequences</vt:lpstr>
      <vt:lpstr>State</vt:lpstr>
      <vt:lpstr>Applicability</vt:lpstr>
      <vt:lpstr>Structure</vt:lpstr>
      <vt:lpstr>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Collaborations</vt:lpstr>
      <vt:lpstr>Consequences</vt:lpstr>
      <vt:lpstr>Consequences</vt:lpstr>
      <vt:lpstr>Implementation</vt:lpstr>
      <vt:lpstr>Implementation</vt:lpstr>
      <vt:lpstr>Mediator Pattern</vt:lpstr>
      <vt:lpstr>Mediator Pattern Structure</vt:lpstr>
      <vt:lpstr>Mediator Pattern</vt:lpstr>
      <vt:lpstr>Mediator Pattern</vt:lpstr>
      <vt:lpstr>Consequences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434 / 534 Advanced Object oriented progammıng</dc:title>
  <dc:creator>Emre</dc:creator>
  <cp:lastModifiedBy>Emre Kaplan</cp:lastModifiedBy>
  <cp:revision>93</cp:revision>
  <dcterms:created xsi:type="dcterms:W3CDTF">2018-08-27T12:48:54Z</dcterms:created>
  <dcterms:modified xsi:type="dcterms:W3CDTF">2019-10-29T18:29:38Z</dcterms:modified>
</cp:coreProperties>
</file>